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1" r:id="rId3"/>
    <p:sldId id="335" r:id="rId4"/>
    <p:sldId id="336" r:id="rId5"/>
    <p:sldId id="301" r:id="rId6"/>
    <p:sldId id="337" r:id="rId7"/>
    <p:sldId id="338" r:id="rId8"/>
    <p:sldId id="339" r:id="rId9"/>
    <p:sldId id="340" r:id="rId10"/>
    <p:sldId id="341" r:id="rId11"/>
    <p:sldId id="343" r:id="rId12"/>
    <p:sldId id="342" r:id="rId13"/>
    <p:sldId id="345" r:id="rId14"/>
    <p:sldId id="346" r:id="rId15"/>
    <p:sldId id="347" r:id="rId16"/>
    <p:sldId id="348" r:id="rId17"/>
    <p:sldId id="349" r:id="rId18"/>
    <p:sldId id="353" r:id="rId19"/>
    <p:sldId id="356" r:id="rId20"/>
    <p:sldId id="352" r:id="rId21"/>
    <p:sldId id="355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7" r:id="rId31"/>
    <p:sldId id="365" r:id="rId32"/>
    <p:sldId id="366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ulo" id="{36D736EA-B506-4E36-A1EC-1D4E4682DCAE}">
          <p14:sldIdLst>
            <p14:sldId id="256"/>
            <p14:sldId id="271"/>
          </p14:sldIdLst>
        </p14:section>
        <p14:section name="Historia" id="{87B2E9BB-4BEF-4D75-88CD-A0CAF57857BB}">
          <p14:sldIdLst>
            <p14:sldId id="335"/>
            <p14:sldId id="336"/>
            <p14:sldId id="301"/>
            <p14:sldId id="337"/>
            <p14:sldId id="338"/>
            <p14:sldId id="339"/>
            <p14:sldId id="340"/>
            <p14:sldId id="341"/>
          </p14:sldIdLst>
        </p14:section>
        <p14:section name="FFNN" id="{B1CF0D39-6874-43EF-90C3-2BA57F5902FD}">
          <p14:sldIdLst>
            <p14:sldId id="343"/>
            <p14:sldId id="342"/>
            <p14:sldId id="345"/>
            <p14:sldId id="346"/>
            <p14:sldId id="347"/>
            <p14:sldId id="348"/>
            <p14:sldId id="349"/>
          </p14:sldIdLst>
        </p14:section>
        <p14:section name="Entrenamiento MLP" id="{E232B352-456B-4667-99AD-5ADE952391B5}">
          <p14:sldIdLst>
            <p14:sldId id="353"/>
            <p14:sldId id="356"/>
            <p14:sldId id="352"/>
            <p14:sldId id="355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Consideraciones" id="{4FD1F874-5968-4BD6-B6A9-7EDDB08058BD}">
          <p14:sldIdLst>
            <p14:sldId id="367"/>
            <p14:sldId id="365"/>
            <p14:sldId id="366"/>
          </p14:sldIdLst>
        </p14:section>
        <p14:section name="Invarianzas" id="{747C5F07-463B-4D41-AA8F-8964AD67B63F}">
          <p14:sldIdLst>
            <p14:sldId id="368"/>
            <p14:sldId id="369"/>
            <p14:sldId id="370"/>
            <p14:sldId id="371"/>
          </p14:sldIdLst>
        </p14:section>
        <p14:section name="Posbiles mejoras" id="{45E73032-FC83-47C2-B32A-FD07DD1D9286}">
          <p14:sldIdLst>
            <p14:sldId id="372"/>
            <p14:sldId id="373"/>
            <p14:sldId id="374"/>
            <p14:sldId id="375"/>
            <p14:sldId id="376"/>
            <p14:sldId id="377"/>
          </p14:sldIdLst>
        </p14:section>
        <p14:section name="Zoo" id="{9EF275A2-0ED7-4CF7-8EF2-9DDD29230A67}">
          <p14:sldIdLst>
            <p14:sldId id="378"/>
            <p14:sldId id="379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natan arias garcia" initials="ja" lastIdx="1" clrIdx="0">
    <p:extLst>
      <p:ext uri="{19B8F6BF-5375-455C-9EA6-DF929625EA0E}">
        <p15:presenceInfo xmlns:p15="http://schemas.microsoft.com/office/powerpoint/2012/main" userId="a49012081746b4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75996" autoAdjust="0"/>
  </p:normalViewPr>
  <p:slideViewPr>
    <p:cSldViewPr snapToGrid="0">
      <p:cViewPr varScale="1">
        <p:scale>
          <a:sx n="65" d="100"/>
          <a:sy n="65" d="100"/>
        </p:scale>
        <p:origin x="127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A4115-B433-4874-A7E6-74914FACEB88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B4E20-ECEB-46D0-9C8F-8968493B62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377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Verde son la entradas, </a:t>
            </a:r>
          </a:p>
          <a:p>
            <a:endParaRPr lang="es-CO" dirty="0"/>
          </a:p>
          <a:p>
            <a:r>
              <a:rPr lang="es-CO" dirty="0"/>
              <a:t>el modelo se la primera capa seria rojo, h1</a:t>
            </a:r>
          </a:p>
          <a:p>
            <a:endParaRPr lang="es-CO" dirty="0"/>
          </a:p>
          <a:p>
            <a:r>
              <a:rPr lang="es-CO" dirty="0"/>
              <a:t>La 2da capa o salida seria los azules. Noten que la entrada de los azules ya no son x, sino los h1</a:t>
            </a:r>
          </a:p>
          <a:p>
            <a:endParaRPr lang="es-CO" dirty="0"/>
          </a:p>
          <a:p>
            <a:r>
              <a:rPr lang="es-CO" dirty="0"/>
              <a:t>Si quisiéramos meter otra capa seria h3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32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39471-6EAC-846B-7444-3DC1E8A5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EFC011-5980-C6A4-3160-5D5169195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FA64F06-8674-266E-9D41-11DBD9186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4D012E-A3D1-2E6D-9580-F225241AF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981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1F7DC-3B61-4DB7-1E94-39F17B40E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8A6125-D2DF-6FB1-B231-3088FC209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4F40ACA-0ED6-796E-62DD-1ACB8ABE7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1BA8FF-B5FB-A21B-FA6C-DAE748536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211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0080-E546-8C9E-EF14-7057B3256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0C77A4B-3A45-3C18-1B78-2367A4711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D460C4-101E-A178-BEB0-2B85AA0ED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https://www.geogebra.org/m/gvkjkrye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948D2D-151E-56CC-CFF8-28F473B20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2508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E5BAE-B27A-5CD1-D561-408BC448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F6FA2B6-BA0B-5FAD-9A1D-F29A054D6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6F303D6-0E92-BC82-C205-6B3AC95D8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https://www.geogebra.org/m/gvkjkrye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C811F9-3E94-5FD1-9050-A7732D5A7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7209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 la ultima capa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483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W iniciales,</a:t>
            </a:r>
          </a:p>
          <a:p>
            <a:r>
              <a:rPr lang="es-CO" dirty="0"/>
              <a:t>Hacemos </a:t>
            </a:r>
            <a:r>
              <a:rPr lang="es-CO" dirty="0" err="1"/>
              <a:t>feed</a:t>
            </a:r>
            <a:r>
              <a:rPr lang="es-CO" dirty="0"/>
              <a:t> </a:t>
            </a:r>
            <a:r>
              <a:rPr lang="es-CO" dirty="0" err="1"/>
              <a:t>forwars</a:t>
            </a:r>
            <a:r>
              <a:rPr lang="es-CO" dirty="0"/>
              <a:t> para expresar lo h que son los w de cada capa por el x </a:t>
            </a:r>
            <a:r>
              <a:rPr lang="es-CO" dirty="0" err="1"/>
              <a:t>op</a:t>
            </a:r>
            <a:r>
              <a:rPr lang="es-CO" dirty="0"/>
              <a:t> la variante de c que va llegando</a:t>
            </a:r>
          </a:p>
          <a:p>
            <a:r>
              <a:rPr lang="es-CO" dirty="0"/>
              <a:t>Hacemos </a:t>
            </a:r>
            <a:r>
              <a:rPr lang="es-CO" dirty="0" err="1"/>
              <a:t>barck</a:t>
            </a:r>
            <a:r>
              <a:rPr lang="es-CO" dirty="0"/>
              <a:t> forward con el error  y calculamos el W.</a:t>
            </a:r>
          </a:p>
          <a:p>
            <a:r>
              <a:rPr lang="es-CO" dirty="0"/>
              <a:t>Actualizamos el peso y miramos si el </a:t>
            </a:r>
            <a:r>
              <a:rPr lang="es-CO" dirty="0" err="1"/>
              <a:t>desempelo</a:t>
            </a:r>
            <a:r>
              <a:rPr lang="es-CO" dirty="0"/>
              <a:t> mejoro o si el error bajo.   Hasta el punto deseado.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276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D9B11-F9B2-BF14-DBF3-34242E293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1A7C44-C121-15B1-7D02-95E480C9C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DA34A-AE54-52D9-2A23-336EDB0E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DB7D5-1983-F312-57DB-1AA96393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E40D27-0E94-FB23-547A-95E44569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730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9D5F0-8A95-161B-AEE2-0DBF65E5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7C1AA6-7E13-3127-0E19-F51712476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0BBE57-3E69-BAA8-5AD0-12B68569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1E0D62-6E5E-6FC7-7ED2-0C63A612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FA4F62-C712-431D-CB2E-E92E6709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0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425C7B-41B8-9540-3ABF-5BA8232A1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3A287E-4186-BEBF-F216-661EC535A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6BB3F6-EB04-B60D-9EE6-01CE5EBE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FF6448-A063-9026-29E3-2E7AC3C3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AFF164-D295-194C-3BE4-F98CC925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784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F7246-0B19-B662-F340-3310D1C67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95C0E-0190-360F-3C45-6E0E9525E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9F8675-97F5-35D2-B12A-816572EF4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3E5AA0-3B5D-6DE1-B370-AFFDC2B8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F1DC41-144F-3775-8120-9AE6D2BE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886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22760-3E2A-AEB8-E4EE-453E23B2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844A2F-A955-D66C-0E8F-0BF771024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5AA763-BAD8-13CC-6EAE-7720C647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E6D4AD-9FDC-BA80-C957-43066DC8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5F0B18-A5FA-FD86-4E86-CE432AD6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5481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F41AB-E727-1594-5E19-5E262AFF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7699B-D75F-D53B-A183-FF0E4BB31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C58CED-46D9-50FC-EFD6-8AFAA0D34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C6F89E-6D3B-BEB6-8CB1-B3532414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2F9EAB-EF8B-D88F-96FD-8D0447D5B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6F05F8-701D-16DE-7F2C-976312DF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294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880CE-C431-45E2-181C-73E4763A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934BE0-E2C4-E216-553A-8D7ACC228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2D11E9-6A88-926B-6F13-0B6FC7BB5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6C031F-C885-60B2-6925-BCDCBF7D2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113C311-50EA-9F11-3ADE-92F3B3A46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1207731-79D3-FEB6-BC21-FE29041D5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9E6C985-3334-94F8-7019-C40BEA59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9D08E8-F761-7807-41CB-84F68BDD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725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F9998-0D18-42CF-0DC7-7815DA2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865007-A787-2F2D-F272-BDCF75CB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E6CEE7-5D5B-B216-388C-C35890C8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24F078-6D0B-D811-7543-D46336A5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843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1DF14B-CF30-9C25-A68C-95DC8921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290F78-F84E-7FA9-5BE3-52B11ACB1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90D132-527D-C93E-45CB-31BB3718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319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816CE-3E35-2C15-0AB8-7831D816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AFEB9B-FBCB-D08F-B496-3B00C0B03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34AF9A-CBAB-4720-9E9E-98764CC57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616EDB-CCA4-5ABE-4B06-8309840C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0E58B5-354B-5B47-9202-6C2D3C982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6106D7-5BEA-65D4-E6DF-BF6CFED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42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FD40D-8F41-7EEA-0056-55814088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411822-286F-DDA0-BB1B-27F5BBAD9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DDC4B6-4185-4F54-1A26-8F570490C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80CC53-E779-D8ED-A776-3918FBB2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2CFE68-5509-34C5-C757-12901DFB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1E20C9-1C6C-48EA-75BB-FCD99F94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208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B6601EB-DE75-A283-3D01-0B99DD63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A01138-944E-4DAA-DF17-B125910BB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1EB54C-0EF0-D612-9DD4-9CB9BC4F6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C8202E-D23A-03CD-B65F-B339AC157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912DE4-2A3E-EAE2-9351-A0E4D88D3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0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riasg@uniquindio.edu.co" TargetMode="External"/><Relationship Id="rId2" Type="http://schemas.openxmlformats.org/officeDocument/2006/relationships/hyperlink" Target="mailto:jonnatan.arias@utp.edu.c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m/gvkjkry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imovinstitute.org/neural-network-zoo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14EE2-7CC8-1FB9-B50D-50BE09AB0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112" y="3217488"/>
            <a:ext cx="9144000" cy="2387600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Redes Neuronales Artificiales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90167A-F844-9F94-DD27-83345C4FA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0112" y="5498599"/>
            <a:ext cx="9144000" cy="1655762"/>
          </a:xfrm>
        </p:spPr>
        <p:txBody>
          <a:bodyPr/>
          <a:lstStyle/>
          <a:p>
            <a:pPr algn="r">
              <a:lnSpc>
                <a:spcPct val="50000"/>
              </a:lnSpc>
            </a:pPr>
            <a:r>
              <a:rPr lang="es-CO" dirty="0"/>
              <a:t>Jonnatan Arias Garcia</a:t>
            </a:r>
          </a:p>
          <a:p>
            <a:pPr algn="r">
              <a:lnSpc>
                <a:spcPct val="50000"/>
              </a:lnSpc>
            </a:pPr>
            <a:r>
              <a:rPr lang="es-CO" dirty="0">
                <a:hlinkClick r:id="rId2"/>
              </a:rPr>
              <a:t>jonnatan.arias@utp.edu.co</a:t>
            </a:r>
            <a:endParaRPr lang="es-CO" dirty="0"/>
          </a:p>
          <a:p>
            <a:pPr algn="r">
              <a:lnSpc>
                <a:spcPct val="50000"/>
              </a:lnSpc>
            </a:pPr>
            <a:r>
              <a:rPr lang="es-CO" dirty="0">
                <a:hlinkClick r:id="rId3"/>
              </a:rPr>
              <a:t>jariasg@uniquindio.edu.co</a:t>
            </a:r>
            <a:r>
              <a:rPr lang="es-CO" dirty="0"/>
              <a:t> </a:t>
            </a:r>
          </a:p>
        </p:txBody>
      </p:sp>
      <p:pic>
        <p:nvPicPr>
          <p:cNvPr id="1028" name="Picture 4" descr="Qué es el deep learning, las redes neuronales de inteligencia artificial  que imita el cerebro humano | Unifranz">
            <a:extLst>
              <a:ext uri="{FF2B5EF4-FFF2-40B4-BE49-F238E27FC236}">
                <a16:creationId xmlns:a16="http://schemas.microsoft.com/office/drawing/2014/main" id="{6EF97217-C5E8-143E-18E6-AE2412537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20288"/>
            <a:ext cx="7239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374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353E2-DC22-8047-B91E-446DC745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BFA3C-9C50-AA49-BD10-676412C8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147" y="46037"/>
            <a:ext cx="7662035" cy="1325563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Post milenio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A91CCA-9D5D-5557-D4C2-563240D08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35" y="1458819"/>
            <a:ext cx="10699658" cy="344670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2006 - </a:t>
            </a:r>
            <a:r>
              <a:rPr lang="es-CO" dirty="0" err="1"/>
              <a:t>Geoff</a:t>
            </a:r>
            <a:r>
              <a:rPr lang="es-CO" dirty="0"/>
              <a:t> Hinton, Geoffrey E. y Alex </a:t>
            </a:r>
            <a:r>
              <a:rPr lang="es-CO" dirty="0" err="1"/>
              <a:t>Krizhevsky</a:t>
            </a:r>
            <a:r>
              <a:rPr lang="es-CO" dirty="0"/>
              <a:t>. Logran las redes neuronales Convolucionales, revolucionando el campo de reconocimiento de imágenes.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2012 – </a:t>
            </a:r>
            <a:r>
              <a:rPr lang="es-CO" dirty="0" err="1"/>
              <a:t>AlexNet</a:t>
            </a:r>
            <a:r>
              <a:rPr lang="es-CO" dirty="0"/>
              <a:t>, Una CNN gana la competencia </a:t>
            </a:r>
            <a:r>
              <a:rPr lang="es-CO" dirty="0" err="1"/>
              <a:t>ImageNet</a:t>
            </a:r>
            <a:r>
              <a:rPr lang="es-CO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2014 – Se desarrollan arquitecturas profundas, </a:t>
            </a:r>
            <a:r>
              <a:rPr lang="es-CO" dirty="0" err="1"/>
              <a:t>ResNet</a:t>
            </a:r>
            <a:endParaRPr lang="es-CO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2015 – Generative Adversarial Networks (</a:t>
            </a:r>
            <a:r>
              <a:rPr lang="es-CO" dirty="0" err="1"/>
              <a:t>GANs</a:t>
            </a:r>
            <a:r>
              <a:rPr lang="es-CO" dirty="0"/>
              <a:t>) son propuestas por </a:t>
            </a:r>
            <a:r>
              <a:rPr lang="es-CO" dirty="0" err="1"/>
              <a:t>Goodfellow</a:t>
            </a:r>
            <a:r>
              <a:rPr lang="es-CO" dirty="0"/>
              <a:t> introduciendo el concepto de generación de datos realistas.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2018 BERT – </a:t>
            </a:r>
            <a:r>
              <a:rPr lang="es-CO" dirty="0" err="1"/>
              <a:t>Bidirectional</a:t>
            </a:r>
            <a:r>
              <a:rPr lang="es-CO" dirty="0"/>
              <a:t> </a:t>
            </a:r>
            <a:r>
              <a:rPr lang="es-CO" dirty="0" err="1"/>
              <a:t>Encoder</a:t>
            </a:r>
            <a:r>
              <a:rPr lang="es-CO" dirty="0"/>
              <a:t> </a:t>
            </a:r>
            <a:r>
              <a:rPr lang="es-CO" dirty="0" err="1"/>
              <a:t>Representations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Transformers, </a:t>
            </a:r>
            <a:r>
              <a:rPr lang="es-CO" dirty="0" err="1"/>
              <a:t>Destac</a:t>
            </a:r>
            <a:r>
              <a:rPr lang="es-CO" dirty="0"/>
              <a:t>. en procesamiento de lenguaje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2020 Avances continuos en áreas como </a:t>
            </a:r>
            <a:r>
              <a:rPr lang="es-CO" dirty="0" err="1"/>
              <a:t>transformers</a:t>
            </a:r>
            <a:r>
              <a:rPr lang="es-CO" dirty="0"/>
              <a:t>, Atención y modelos pre entrenados.</a:t>
            </a:r>
          </a:p>
          <a:p>
            <a:pPr>
              <a:buFont typeface="Wingdings" panose="05000000000000000000" pitchFamily="2" charset="2"/>
              <a:buChar char="q"/>
            </a:pPr>
            <a:endParaRPr lang="es-CO" dirty="0"/>
          </a:p>
          <a:p>
            <a:pPr marL="0" indent="0">
              <a:buNone/>
            </a:pPr>
            <a:endParaRPr lang="es-CO" dirty="0"/>
          </a:p>
          <a:p>
            <a:pPr>
              <a:buFont typeface="Wingdings" panose="05000000000000000000" pitchFamily="2" charset="2"/>
              <a:buChar char="q"/>
            </a:pPr>
            <a:endParaRPr lang="es-CO" dirty="0"/>
          </a:p>
          <a:p>
            <a:pPr>
              <a:buFont typeface="Wingdings" panose="05000000000000000000" pitchFamily="2" charset="2"/>
              <a:buChar char="Ø"/>
            </a:pPr>
            <a:endParaRPr lang="es-CO" dirty="0"/>
          </a:p>
        </p:txBody>
      </p:sp>
      <p:pic>
        <p:nvPicPr>
          <p:cNvPr id="8194" name="Picture 2" descr="Typical architecture of a CNN.">
            <a:extLst>
              <a:ext uri="{FF2B5EF4-FFF2-40B4-BE49-F238E27FC236}">
                <a16:creationId xmlns:a16="http://schemas.microsoft.com/office/drawing/2014/main" id="{E83CCAF7-72AE-2297-5AA1-6579E08C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896" y="4774940"/>
            <a:ext cx="4171268" cy="203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 Brief Introduction To GANs. With explanations of the math and code | by  Sarvasv Kulpati | Sigmoid | Medium">
            <a:extLst>
              <a:ext uri="{FF2B5EF4-FFF2-40B4-BE49-F238E27FC236}">
                <a16:creationId xmlns:a16="http://schemas.microsoft.com/office/drawing/2014/main" id="{4571EF2E-E6E7-4A41-82E3-19E55A6F6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255" y="4516263"/>
            <a:ext cx="3335851" cy="22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01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C0AE2-8068-0424-ADCD-BA88936D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26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feed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forward NN) Propagación Hacia adelante: </a:t>
            </a:r>
            <a:br>
              <a:rPr lang="es-CO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sz="3600" dirty="0">
                <a:solidFill>
                  <a:schemeClr val="accent1">
                    <a:lumMod val="75000"/>
                  </a:schemeClr>
                </a:solidFill>
              </a:rPr>
              <a:t>Perceptrón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218" name="Picture 2" descr="Perceptron : qu'est-ce que c'est et à quoi ça sert ?">
            <a:extLst>
              <a:ext uri="{FF2B5EF4-FFF2-40B4-BE49-F238E27FC236}">
                <a16:creationId xmlns:a16="http://schemas.microsoft.com/office/drawing/2014/main" id="{5530DEBF-6BAF-59B1-8DDA-95B0C3BF9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167" y="2697987"/>
            <a:ext cx="4621666" cy="253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91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2CFF8-CF30-9A80-F9C1-1520C68B7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AB35D8E-BDA0-3EBF-FD27-0588C54C4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09" y="746962"/>
            <a:ext cx="11035491" cy="596346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69525409-0A39-64CB-F226-E628CDBED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Red Neuronal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3D1726C-AF62-B7DD-3AE2-713CAAD5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37" y="6103604"/>
            <a:ext cx="8797525" cy="77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16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A5F9-E93F-5399-FA8D-EFF371515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63E84A6-7E8B-A7D0-6072-30D3AD3F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-3183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Red Neuronal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AAC5C9-8C04-5218-A397-25CE11A82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22" y="980956"/>
            <a:ext cx="8795755" cy="58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9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F9E62-D837-37DE-DA38-768020EAE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7BFC549-0595-AB57-01F8-5FFD905B0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10" y="0"/>
            <a:ext cx="8648389" cy="70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8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29BAF-5CF3-974D-7C07-5EB22963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8BF118-D9B1-539B-5090-660309DC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04" y="1087082"/>
            <a:ext cx="8966995" cy="38276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1D0B50-6E5A-ADBA-0874-40592428A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75" y="5120780"/>
            <a:ext cx="9299331" cy="1417581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FF431456-423A-B5B9-CEF3-444FA4C3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-3183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Red Neuronal: Modelo matemático</a:t>
            </a:r>
          </a:p>
        </p:txBody>
      </p:sp>
    </p:spTree>
    <p:extLst>
      <p:ext uri="{BB962C8B-B14F-4D97-AF65-F5344CB8AC3E}">
        <p14:creationId xmlns:p14="http://schemas.microsoft.com/office/powerpoint/2010/main" val="72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1B587-DD1E-DF2E-3849-29B3F3B54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DB47545-9C6D-9AEA-F4A9-227E24AD0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57" y="218209"/>
            <a:ext cx="7879773" cy="28311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54C6C3-17F9-9165-0CE5-D93E752E2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447" y="3428999"/>
            <a:ext cx="7640783" cy="319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2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7CC73-8C7C-A9C5-81F9-0E359C88D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747A750-1A8A-37EE-F293-FE31E375CF21}"/>
              </a:ext>
            </a:extLst>
          </p:cNvPr>
          <p:cNvSpPr txBox="1"/>
          <p:nvPr/>
        </p:nvSpPr>
        <p:spPr>
          <a:xfrm>
            <a:off x="350235" y="113529"/>
            <a:ext cx="5870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Ejemplo didáctico . </a:t>
            </a:r>
          </a:p>
          <a:p>
            <a:endParaRPr lang="es-CO" dirty="0"/>
          </a:p>
          <a:p>
            <a:r>
              <a:rPr lang="es-CO" dirty="0"/>
              <a:t>Ajustes para w y b</a:t>
            </a:r>
          </a:p>
          <a:p>
            <a:endParaRPr lang="es-CO" dirty="0"/>
          </a:p>
          <a:p>
            <a:r>
              <a:rPr lang="es-CO" dirty="0"/>
              <a:t>Con una sola frontera y activación tangencial</a:t>
            </a:r>
          </a:p>
          <a:p>
            <a:endParaRPr lang="es-CO" dirty="0"/>
          </a:p>
          <a:p>
            <a:r>
              <a:rPr lang="es-CO" dirty="0">
                <a:hlinkClick r:id="rId3"/>
              </a:rPr>
              <a:t>https://www.geogebra.org/m/gvkjkrye</a:t>
            </a:r>
            <a:r>
              <a:rPr lang="es-CO" dirty="0"/>
              <a:t> 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C5262F-A439-0E86-0619-F401B2BB1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099" y="1995915"/>
            <a:ext cx="7011008" cy="40922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930F81F-DF2E-B976-9AAC-AAC8AD485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94" y="2892053"/>
            <a:ext cx="3558848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5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0119A-75E5-492F-23DE-5984D1C3D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52E7D-691C-6C5B-B9C2-D93E2F53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2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Entrenamiento de Redes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05F1111-9C10-FCEA-E831-BECEB4483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18" y="2627827"/>
            <a:ext cx="4656364" cy="26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643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4EBAB-F1E5-2670-ADED-40A7C85AF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3AD15-238B-A376-C461-6EC7A669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34290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Entrenamiento de Redes:</a:t>
            </a:r>
            <a:br>
              <a:rPr lang="es-CO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Error y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Loss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en regresión y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419786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903356-C38C-317D-6651-B3D69562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533"/>
            <a:ext cx="10340788" cy="356721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 Introducción e Historia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 Redes de propagación hacia adelante (FFNN-</a:t>
            </a:r>
            <a:r>
              <a:rPr lang="es-CO" dirty="0" err="1"/>
              <a:t>Feed</a:t>
            </a:r>
            <a:r>
              <a:rPr lang="es-CO" dirty="0"/>
              <a:t> Forward Neural Network)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/>
              <a:t> Perceptrón simple (repaso)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/>
              <a:t>Modelo matemático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 Entrenamiento del MLP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/>
              <a:t>Propagación hacia atrás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 Consideraciones y regularización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 Invarianzas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 Mejoras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 Zoo NN</a:t>
            </a:r>
          </a:p>
          <a:p>
            <a:pPr>
              <a:buFont typeface="Wingdings" panose="05000000000000000000" pitchFamily="2" charset="2"/>
              <a:buChar char="q"/>
            </a:pPr>
            <a:endParaRPr lang="es-CO" dirty="0"/>
          </a:p>
          <a:p>
            <a:pPr>
              <a:buFont typeface="Wingdings" panose="05000000000000000000" pitchFamily="2" charset="2"/>
              <a:buChar char="Ø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2158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FDA994E-BF87-6B28-3FD4-4E93897A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16" y="-195943"/>
            <a:ext cx="8382966" cy="24050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6C7E40-1A7A-5914-BAC3-6AD4323D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32" y="2145572"/>
            <a:ext cx="6538527" cy="3177815"/>
          </a:xfrm>
          <a:prstGeom prst="rect">
            <a:avLst/>
          </a:prstGeom>
        </p:spPr>
      </p:pic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0CE14582-97E4-A41A-7578-85CC3229C232}"/>
              </a:ext>
            </a:extLst>
          </p:cNvPr>
          <p:cNvSpPr/>
          <p:nvPr/>
        </p:nvSpPr>
        <p:spPr>
          <a:xfrm>
            <a:off x="9601683" y="3194753"/>
            <a:ext cx="1926771" cy="1143000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MSE </a:t>
            </a:r>
            <a:r>
              <a:rPr lang="es-CO" dirty="0" err="1"/>
              <a:t>ó</a:t>
            </a:r>
            <a:r>
              <a:rPr lang="es-CO" dirty="0"/>
              <a:t> R2 …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80777E-EBCF-9592-4F7D-D42F369AE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907" y="4816455"/>
            <a:ext cx="4907686" cy="17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91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BC297-B6DE-596B-7133-D82B22C1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BAEEAE-350A-AC69-FEF4-B838B49F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16" y="-195943"/>
            <a:ext cx="8382966" cy="2405063"/>
          </a:xfrm>
          <a:prstGeom prst="rect">
            <a:avLst/>
          </a:prstGeom>
        </p:spPr>
      </p:pic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D28C3DAC-B589-494C-9524-B2709908DB95}"/>
              </a:ext>
            </a:extLst>
          </p:cNvPr>
          <p:cNvSpPr/>
          <p:nvPr/>
        </p:nvSpPr>
        <p:spPr>
          <a:xfrm>
            <a:off x="9679092" y="3144835"/>
            <a:ext cx="2163065" cy="1143000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MSE </a:t>
            </a:r>
            <a:r>
              <a:rPr lang="es-CO" dirty="0" err="1"/>
              <a:t>ó</a:t>
            </a:r>
            <a:r>
              <a:rPr lang="es-CO" dirty="0"/>
              <a:t> </a:t>
            </a:r>
            <a:r>
              <a:rPr lang="es-CO" dirty="0" err="1"/>
              <a:t>Crossentropy</a:t>
            </a:r>
            <a:r>
              <a:rPr lang="es-CO" dirty="0"/>
              <a:t> 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AEBD9A-2E81-70C9-46BD-31C9316B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516" y="2127477"/>
            <a:ext cx="6561389" cy="203471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A91B410-B68E-F79A-3676-FB8352897D4B}"/>
              </a:ext>
            </a:extLst>
          </p:cNvPr>
          <p:cNvSpPr txBox="1"/>
          <p:nvPr/>
        </p:nvSpPr>
        <p:spPr>
          <a:xfrm>
            <a:off x="-25766" y="1888618"/>
            <a:ext cx="58708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Clasificación Binaria: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Clasificación Múltiple: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6C4AFA2-D4FD-E5CA-C4A3-E0D43BBC6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807" y="4189417"/>
            <a:ext cx="4605079" cy="26079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255A8A9-FC89-888D-2927-1CB1FFB51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209" y="4532540"/>
            <a:ext cx="4480948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6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13241-CB9C-482D-1371-CCAB619D0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81FF8-27C1-772E-03C8-042E3135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34290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Entrenamiento de Redes:</a:t>
            </a:r>
            <a:br>
              <a:rPr lang="es-CO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Optimización de parámetros</a:t>
            </a:r>
            <a:br>
              <a:rPr lang="es-CO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Y Back-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Propagation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837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7DA40E3-84EC-03BF-EE0E-EA34F836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81" y="400424"/>
            <a:ext cx="9623805" cy="56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3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79164ED-016F-E406-B9BC-0BB8AD6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16" y="0"/>
            <a:ext cx="8012102" cy="31923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86E186-E47B-16CC-A09F-D9B6B0033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98"/>
          <a:stretch/>
        </p:blipFill>
        <p:spPr>
          <a:xfrm>
            <a:off x="2213495" y="3429000"/>
            <a:ext cx="750354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19EAD8B-ED1F-E213-3F3B-008D294C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87"/>
          <a:stretch/>
        </p:blipFill>
        <p:spPr>
          <a:xfrm>
            <a:off x="2046406" y="604158"/>
            <a:ext cx="8099187" cy="47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57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2880D-F36D-6E75-E732-DC939733C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10F101A-2659-9224-F3DE-206440C0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87" y="3306669"/>
            <a:ext cx="8276037" cy="34902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4FC356-0820-0F4C-998E-21AB2448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722" y="0"/>
            <a:ext cx="861906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1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C4C9B-EE7A-BBFC-FC5D-D20F3712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168C81D-77E0-3CA2-8D52-B8E62C03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28" y="113980"/>
            <a:ext cx="7275940" cy="10936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601BD02-11D5-BAE6-7240-663AB36A7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39" y="1458819"/>
            <a:ext cx="9855261" cy="52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9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27DA2-FD73-2033-D2D7-444EF7609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046E66-02E5-CA01-8BD1-79B92B0F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03" y="175440"/>
            <a:ext cx="7878670" cy="59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4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9F0FD-4D5C-3F71-9B87-4C0DB557F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7E115AA-C3AE-8B1F-BC45-BB83FB24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122" y="5035879"/>
            <a:ext cx="5986284" cy="89754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0313AD7-D12A-E574-8E9B-21C97D133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101" y="365125"/>
            <a:ext cx="7169008" cy="51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5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85C8-6BA4-1D78-C6A2-93D15ACF4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953" y="4470400"/>
            <a:ext cx="9144000" cy="2387600"/>
          </a:xfrm>
        </p:spPr>
        <p:txBody>
          <a:bodyPr/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Historia de las Redes Neuronales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99FD93-AA33-F190-CA66-632D10000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2" y="514314"/>
            <a:ext cx="9752076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74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0B2F4-68CD-1FCE-BE73-B78413F3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83391-AC0F-D945-20BA-575D8F80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34290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Consideraciones:</a:t>
            </a:r>
          </a:p>
        </p:txBody>
      </p:sp>
    </p:spTree>
    <p:extLst>
      <p:ext uri="{BB962C8B-B14F-4D97-AF65-F5344CB8AC3E}">
        <p14:creationId xmlns:p14="http://schemas.microsoft.com/office/powerpoint/2010/main" val="858959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3780F-F151-5399-3123-E5F7E4F2D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2E78A4F-8DAA-A75B-1952-08D1F1E1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5" y="209262"/>
            <a:ext cx="6302286" cy="55707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5194BB0-3EBE-D09C-17F8-374B1978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00" y="2282791"/>
            <a:ext cx="6149873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17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86FC1-709C-3EFF-5833-6335B63CC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610785C-025F-D936-D060-08CE8A74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96" y="2836718"/>
            <a:ext cx="7529293" cy="789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CC9F49-86CD-A74D-475B-8AE62006C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59" y="1331259"/>
            <a:ext cx="8187247" cy="10815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A16FFF0-CB2C-CA99-DEA6-20B985AF3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626" y="2475143"/>
            <a:ext cx="7830363" cy="3615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199414D-EEBF-5F69-5295-D8AE351C8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626" y="3875809"/>
            <a:ext cx="7632069" cy="10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89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F51AC-5F15-EEEC-195A-0DC98B51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A55B9-4576-426A-DBC4-46BB4410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34290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Invarianzas:</a:t>
            </a:r>
          </a:p>
        </p:txBody>
      </p:sp>
    </p:spTree>
    <p:extLst>
      <p:ext uri="{BB962C8B-B14F-4D97-AF65-F5344CB8AC3E}">
        <p14:creationId xmlns:p14="http://schemas.microsoft.com/office/powerpoint/2010/main" val="1055275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6FE0-0BB1-8118-71A6-2EC9846C1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09F964-5F64-8544-A8CB-B5F3BEAFB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502"/>
          <a:stretch/>
        </p:blipFill>
        <p:spPr>
          <a:xfrm>
            <a:off x="1802740" y="479425"/>
            <a:ext cx="8457366" cy="517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40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7B664-15D2-4C80-262A-CE77305DA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E32DA8C-BF08-6938-616F-2DE7D5CCD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02"/>
          <a:stretch/>
        </p:blipFill>
        <p:spPr>
          <a:xfrm>
            <a:off x="1897453" y="604116"/>
            <a:ext cx="8397093" cy="52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27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E7AE-9116-380F-DAA6-7BA2EFBE3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D9F1CDE-7163-790A-78D5-C9DA6B30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02"/>
          <a:stretch/>
        </p:blipFill>
        <p:spPr>
          <a:xfrm>
            <a:off x="1902012" y="564474"/>
            <a:ext cx="8398613" cy="51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98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50CC4-7030-1658-1EF3-8491A160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9C87C-977C-4569-CFB7-A64CB593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34290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Métodos de mejoras u optimizaciones:</a:t>
            </a:r>
          </a:p>
        </p:txBody>
      </p:sp>
    </p:spTree>
    <p:extLst>
      <p:ext uri="{BB962C8B-B14F-4D97-AF65-F5344CB8AC3E}">
        <p14:creationId xmlns:p14="http://schemas.microsoft.com/office/powerpoint/2010/main" val="3351893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30F26-DA26-0CE9-1EDF-812BFF61F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6043E99-FF6D-1916-B4F8-0469F253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000" y="16524"/>
            <a:ext cx="6954000" cy="68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27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40C19-7CBE-5F6E-13F8-74516D110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5E4636-70B1-355C-9F54-B5723B6C1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65"/>
          <a:stretch/>
        </p:blipFill>
        <p:spPr>
          <a:xfrm>
            <a:off x="2256912" y="126986"/>
            <a:ext cx="7678175" cy="15699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357EFDE-BE4C-6F60-EC1D-7B77835B2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87"/>
          <a:stretch/>
        </p:blipFill>
        <p:spPr>
          <a:xfrm>
            <a:off x="2371212" y="1861455"/>
            <a:ext cx="7181002" cy="442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9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4437D-2E10-6983-3A0E-859E4F586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des neuronales: las usas todos los días y no lo sabías">
            <a:extLst>
              <a:ext uri="{FF2B5EF4-FFF2-40B4-BE49-F238E27FC236}">
                <a16:creationId xmlns:a16="http://schemas.microsoft.com/office/drawing/2014/main" id="{DBB26DC4-97DE-C1CB-6143-9AFFDBB3F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57300"/>
            <a:ext cx="5791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68D251-6C81-6CEB-06E4-2A220AF42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8" y="1458819"/>
            <a:ext cx="634637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Modelo de una neurona</a:t>
            </a:r>
            <a:br>
              <a:rPr lang="es-CO" sz="6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sz="3600" dirty="0">
                <a:solidFill>
                  <a:schemeClr val="accent1">
                    <a:lumMod val="75000"/>
                  </a:schemeClr>
                </a:solidFill>
              </a:rPr>
              <a:t>1940</a:t>
            </a:r>
            <a:br>
              <a:rPr lang="es-CO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sz="3600" dirty="0" err="1">
                <a:solidFill>
                  <a:schemeClr val="accent1">
                    <a:lumMod val="75000"/>
                  </a:schemeClr>
                </a:solidFill>
              </a:rPr>
              <a:t>S.McCulloch</a:t>
            </a:r>
            <a:r>
              <a:rPr lang="es-CO" sz="3600" dirty="0">
                <a:solidFill>
                  <a:schemeClr val="accent1">
                    <a:lumMod val="75000"/>
                  </a:schemeClr>
                </a:solidFill>
              </a:rPr>
              <a:t> – W. Pitts</a:t>
            </a:r>
            <a:br>
              <a:rPr lang="es-CO" sz="3600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s-CO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sz="3600" dirty="0" err="1">
                <a:solidFill>
                  <a:schemeClr val="accent1">
                    <a:lumMod val="75000"/>
                  </a:schemeClr>
                </a:solidFill>
              </a:rPr>
              <a:t>Weights</a:t>
            </a:r>
            <a:r>
              <a:rPr lang="es-CO" sz="3600" dirty="0">
                <a:solidFill>
                  <a:schemeClr val="accent1">
                    <a:lumMod val="75000"/>
                  </a:schemeClr>
                </a:solidFill>
              </a:rPr>
              <a:t> Ajustables</a:t>
            </a:r>
            <a:br>
              <a:rPr lang="es-CO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sz="3600" dirty="0">
                <a:solidFill>
                  <a:schemeClr val="accent1">
                    <a:lumMod val="75000"/>
                  </a:schemeClr>
                </a:solidFill>
              </a:rPr>
              <a:t>no se aprenden los pesos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4FF880-E2F2-87D8-EA0F-3C6A245FB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6" y="4182343"/>
            <a:ext cx="6149873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52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E94FB-A632-6029-437A-525CE3F63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E195B6-7715-F064-D07D-2193BCD9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539" y="885275"/>
            <a:ext cx="8312922" cy="508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81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FA513-AD32-009E-D053-206F40B1E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F95911-C778-EBBA-7AE5-40912457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720" y="0"/>
            <a:ext cx="7364559" cy="46734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A70A4BD-5BC7-1E02-FF29-471EA68F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544" y="4934689"/>
            <a:ext cx="6860909" cy="14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93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9A526-1A91-5E6A-C4F8-967179A7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DB00D8-1906-1A0B-B59D-35DAB9F22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936" y="0"/>
            <a:ext cx="8338127" cy="67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07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61DE-5F50-0A50-7715-086FED47E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F09E01A-8A64-7F14-55D6-60D4B734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39" y="407616"/>
            <a:ext cx="8323726" cy="504853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EE10F5-C305-10A1-01E8-C3C4E45BB9F6}"/>
              </a:ext>
            </a:extLst>
          </p:cNvPr>
          <p:cNvSpPr txBox="1"/>
          <p:nvPr/>
        </p:nvSpPr>
        <p:spPr>
          <a:xfrm>
            <a:off x="781916" y="608105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https://www.asimovinstitute.org/neural-network-zoo/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3023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FD15B-0EF0-CE77-21D7-AACB3E00E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F23CDEA-D2EC-7481-EE42-7F274602E67F}"/>
              </a:ext>
            </a:extLst>
          </p:cNvPr>
          <p:cNvSpPr txBox="1"/>
          <p:nvPr/>
        </p:nvSpPr>
        <p:spPr>
          <a:xfrm>
            <a:off x="781916" y="608105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2"/>
              </a:rPr>
              <a:t>https://www.asimovinstitute.org/neural-network-zoo/</a:t>
            </a:r>
            <a:r>
              <a:rPr lang="es-CO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69D005-FFE0-4665-AEF8-99242041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26" y="526267"/>
            <a:ext cx="7986580" cy="50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25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29D27-142E-47F4-6C2E-9EF69185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396D523-1DDC-3826-5CCC-9AE5B385F21D}"/>
              </a:ext>
            </a:extLst>
          </p:cNvPr>
          <p:cNvSpPr txBox="1"/>
          <p:nvPr/>
        </p:nvSpPr>
        <p:spPr>
          <a:xfrm>
            <a:off x="781916" y="608105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2"/>
              </a:rPr>
              <a:t>https://www.asimovinstitute.org/neural-network-zoo/</a:t>
            </a:r>
            <a:r>
              <a:rPr lang="es-CO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BD9990-EADB-315C-82C0-3BD0EDF3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441" y="1562998"/>
            <a:ext cx="8687117" cy="35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26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9E703-12FE-C743-0F05-AA3FFF8E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24F9521-E69F-5A3F-EC22-14F850C88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2708819"/>
            <a:ext cx="4650377" cy="251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74F383-3539-6FE4-737D-55A4E134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89" y="1689041"/>
            <a:ext cx="634637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Perceptrón y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Adaline</a:t>
            </a:r>
            <a:br>
              <a:rPr lang="es-CO" sz="6000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s-CO" sz="6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sz="3100" dirty="0">
                <a:solidFill>
                  <a:schemeClr val="accent1">
                    <a:lumMod val="75000"/>
                  </a:schemeClr>
                </a:solidFill>
              </a:rPr>
              <a:t>1957 – Frank Rosenblatt invento la estimación de parámetros de la neurona de </a:t>
            </a:r>
            <a:r>
              <a:rPr lang="es-CO" sz="3100" dirty="0" err="1">
                <a:solidFill>
                  <a:schemeClr val="accent1">
                    <a:lumMod val="75000"/>
                  </a:schemeClr>
                </a:solidFill>
              </a:rPr>
              <a:t>McCulloh</a:t>
            </a:r>
            <a:r>
              <a:rPr lang="es-CO" sz="3100" dirty="0">
                <a:solidFill>
                  <a:schemeClr val="accent1">
                    <a:lumMod val="75000"/>
                  </a:schemeClr>
                </a:solidFill>
              </a:rPr>
              <a:t> y Pitts</a:t>
            </a:r>
            <a:br>
              <a:rPr lang="es-CO" sz="3100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s-CO" sz="31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sz="3100" dirty="0">
                <a:solidFill>
                  <a:schemeClr val="accent1">
                    <a:lumMod val="75000"/>
                  </a:schemeClr>
                </a:solidFill>
              </a:rPr>
              <a:t>1960 – </a:t>
            </a:r>
            <a:r>
              <a:rPr lang="es-CO" sz="3100" dirty="0" err="1">
                <a:solidFill>
                  <a:schemeClr val="accent1">
                    <a:lumMod val="75000"/>
                  </a:schemeClr>
                </a:solidFill>
              </a:rPr>
              <a:t>Widrow</a:t>
            </a:r>
            <a:r>
              <a:rPr lang="es-CO" sz="3100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s-CO" sz="3100" dirty="0" err="1">
                <a:solidFill>
                  <a:schemeClr val="accent1">
                    <a:lumMod val="75000"/>
                  </a:schemeClr>
                </a:solidFill>
              </a:rPr>
              <a:t>Hoff</a:t>
            </a:r>
            <a:r>
              <a:rPr lang="es-CO" sz="3100" dirty="0">
                <a:solidFill>
                  <a:schemeClr val="accent1">
                    <a:lumMod val="75000"/>
                  </a:schemeClr>
                </a:solidFill>
              </a:rPr>
              <a:t> inventaron el modelo conocido como </a:t>
            </a:r>
            <a:r>
              <a:rPr lang="es-CO" sz="3100" b="1" dirty="0" err="1">
                <a:solidFill>
                  <a:schemeClr val="accent1">
                    <a:lumMod val="75000"/>
                  </a:schemeClr>
                </a:solidFill>
              </a:rPr>
              <a:t>adaline</a:t>
            </a:r>
            <a:r>
              <a:rPr lang="es-CO" sz="31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CO" sz="3100" dirty="0">
                <a:solidFill>
                  <a:schemeClr val="accent1">
                    <a:lumMod val="75000"/>
                  </a:schemeClr>
                </a:solidFill>
              </a:rPr>
              <a:t>(Adaptive Linear </a:t>
            </a:r>
            <a:r>
              <a:rPr lang="es-CO" sz="3100" dirty="0" err="1">
                <a:solidFill>
                  <a:schemeClr val="accent1">
                    <a:lumMod val="75000"/>
                  </a:schemeClr>
                </a:solidFill>
              </a:rPr>
              <a:t>Neuron</a:t>
            </a:r>
            <a:r>
              <a:rPr lang="es-CO" sz="3100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r>
              <a:rPr lang="es-CO" sz="3100" dirty="0" err="1">
                <a:solidFill>
                  <a:schemeClr val="accent1">
                    <a:lumMod val="75000"/>
                  </a:schemeClr>
                </a:solidFill>
              </a:rPr>
              <a:t>or</a:t>
            </a:r>
            <a:r>
              <a:rPr lang="es-CO" sz="3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CO" sz="3100" dirty="0" err="1">
                <a:solidFill>
                  <a:schemeClr val="accent1">
                    <a:lumMod val="75000"/>
                  </a:schemeClr>
                </a:solidFill>
              </a:rPr>
              <a:t>later</a:t>
            </a:r>
            <a:r>
              <a:rPr lang="es-CO" sz="3100" dirty="0">
                <a:solidFill>
                  <a:schemeClr val="accent1">
                    <a:lumMod val="75000"/>
                  </a:schemeClr>
                </a:solidFill>
              </a:rPr>
              <a:t> Adaptive Linear </a:t>
            </a:r>
            <a:r>
              <a:rPr lang="es-CO" sz="3100" dirty="0" err="1">
                <a:solidFill>
                  <a:schemeClr val="accent1">
                    <a:lumMod val="75000"/>
                  </a:schemeClr>
                </a:solidFill>
              </a:rPr>
              <a:t>Element</a:t>
            </a:r>
            <a:r>
              <a:rPr lang="es-CO" sz="31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s-CO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39F4272-1682-4172-F0D7-9476BEE23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29" y="4950749"/>
            <a:ext cx="6248942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61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A5DDD-D322-810E-6BC0-EE32C360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3D658-30D5-F140-1C63-C205EE14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7" y="796037"/>
            <a:ext cx="634637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BackPropagation</a:t>
            </a:r>
            <a:br>
              <a:rPr lang="es-CO" sz="6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1986 –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Rumelhart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Hintos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y Williams</a:t>
            </a:r>
            <a:endParaRPr lang="es-CO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E59E54-03F3-3CB3-FBC7-F0E3C1ED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5" y="2676669"/>
            <a:ext cx="6569009" cy="29415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621464A-6A24-EE26-CBC4-27B4331C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450" y="2121599"/>
            <a:ext cx="4662193" cy="34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17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17357-7C21-3194-D7CA-55D22269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2CDE5-0F91-298B-C432-4943E736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7" y="796037"/>
            <a:ext cx="6346371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NETtalk</a:t>
            </a:r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 y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LeNet</a:t>
            </a:r>
            <a:endParaRPr lang="es-CO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0BA3A2-5A41-12EE-503B-3997573C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5" y="2647315"/>
            <a:ext cx="7741121" cy="2456658"/>
          </a:xfrm>
          <a:prstGeom prst="rect">
            <a:avLst/>
          </a:prstGeom>
        </p:spPr>
      </p:pic>
      <p:pic>
        <p:nvPicPr>
          <p:cNvPr id="5122" name="Picture 2" descr="NETTalk Architecture [9] | Download Scientific Diagram">
            <a:extLst>
              <a:ext uri="{FF2B5EF4-FFF2-40B4-BE49-F238E27FC236}">
                <a16:creationId xmlns:a16="http://schemas.microsoft.com/office/drawing/2014/main" id="{4A3D1DD1-BBAE-6F2F-1453-BB9A000D0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242" y="2647315"/>
            <a:ext cx="4622428" cy="21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55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BA1AF-2162-27EC-BAB1-57D20ED3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7DD8D-858D-51D7-9EF5-0F0DAF8C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83" y="442725"/>
            <a:ext cx="7662035" cy="1325563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Máquinas de soporte vectorial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792AD8-1E5A-C3DE-0E87-99504F9D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" y="1992473"/>
            <a:ext cx="8224446" cy="3989329"/>
          </a:xfrm>
          <a:prstGeom prst="rect">
            <a:avLst/>
          </a:prstGeom>
        </p:spPr>
      </p:pic>
      <p:pic>
        <p:nvPicPr>
          <p:cNvPr id="6146" name="Picture 2" descr="Máquinas de Vector Soporte (SVM) con Python">
            <a:extLst>
              <a:ext uri="{FF2B5EF4-FFF2-40B4-BE49-F238E27FC236}">
                <a16:creationId xmlns:a16="http://schemas.microsoft.com/office/drawing/2014/main" id="{31D3A653-C937-1D14-D322-AB21CD12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18" y="2447245"/>
            <a:ext cx="3781575" cy="196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55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551D-9FCA-138A-3620-A8C8AA3FC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8E13F3-B956-D063-0885-D9A6CF83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07" y="1031203"/>
            <a:ext cx="8927299" cy="40182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2A79FC-745A-C05D-B574-C0DF1A5E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119" y="-25763"/>
            <a:ext cx="7662035" cy="1325563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Redes Neuronales Profunda (Deep NN)</a:t>
            </a:r>
          </a:p>
        </p:txBody>
      </p:sp>
      <p:pic>
        <p:nvPicPr>
          <p:cNvPr id="7170" name="Picture 2" descr="Introduction to Deep Neural Networks | DataCamp">
            <a:extLst>
              <a:ext uri="{FF2B5EF4-FFF2-40B4-BE49-F238E27FC236}">
                <a16:creationId xmlns:a16="http://schemas.microsoft.com/office/drawing/2014/main" id="{D2AAB347-A022-9F12-70D3-06E27E964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17" y="4865592"/>
            <a:ext cx="5920467" cy="192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803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4869</TotalTime>
  <Words>522</Words>
  <Application>Microsoft Office PowerPoint</Application>
  <PresentationFormat>Panorámica</PresentationFormat>
  <Paragraphs>83</Paragraphs>
  <Slides>45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Wingdings</vt:lpstr>
      <vt:lpstr>Tema de Office</vt:lpstr>
      <vt:lpstr>Redes Neuronales Artificiales</vt:lpstr>
      <vt:lpstr>Contenido</vt:lpstr>
      <vt:lpstr>Historia de las Redes Neuronales</vt:lpstr>
      <vt:lpstr>Modelo de una neurona 1940 S.McCulloch – W. Pitts  Weights Ajustables no se aprenden los pesos</vt:lpstr>
      <vt:lpstr>Perceptrón y Adaline  1957 – Frank Rosenblatt invento la estimación de parámetros de la neurona de McCulloh y Pitts  1960 – Widrow &amp; Hoff inventaron el modelo conocido como adaline (Adaptive Linear Neuron or later Adaptive Linear Element)</vt:lpstr>
      <vt:lpstr>BackPropagation 1986 – Rumelhart, Hintos y Williams</vt:lpstr>
      <vt:lpstr>NETtalk y LeNet</vt:lpstr>
      <vt:lpstr>Máquinas de soporte vectorial</vt:lpstr>
      <vt:lpstr>Redes Neuronales Profunda (Deep NN)</vt:lpstr>
      <vt:lpstr>Post milenio</vt:lpstr>
      <vt:lpstr>(feed forward NN) Propagación Hacia adelante:  Perceptrón</vt:lpstr>
      <vt:lpstr>Red Neuronal</vt:lpstr>
      <vt:lpstr>Red Neuronal</vt:lpstr>
      <vt:lpstr>Presentación de PowerPoint</vt:lpstr>
      <vt:lpstr>Red Neuronal: Modelo matemático</vt:lpstr>
      <vt:lpstr>Presentación de PowerPoint</vt:lpstr>
      <vt:lpstr>Presentación de PowerPoint</vt:lpstr>
      <vt:lpstr>Entrenamiento de Redes</vt:lpstr>
      <vt:lpstr>Entrenamiento de Redes: Error y Loss en regresión y clasificación</vt:lpstr>
      <vt:lpstr>Presentación de PowerPoint</vt:lpstr>
      <vt:lpstr>Presentación de PowerPoint</vt:lpstr>
      <vt:lpstr>Entrenamiento de Redes: Optimización de parámetros Y Back-Propagation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Consideraciones:</vt:lpstr>
      <vt:lpstr>Presentación de PowerPoint</vt:lpstr>
      <vt:lpstr>Presentación de PowerPoint</vt:lpstr>
      <vt:lpstr>Invarianzas:</vt:lpstr>
      <vt:lpstr>Presentación de PowerPoint</vt:lpstr>
      <vt:lpstr>Presentación de PowerPoint</vt:lpstr>
      <vt:lpstr>Presentación de PowerPoint</vt:lpstr>
      <vt:lpstr>Métodos de mejoras u optimizaciones: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Aprendizaje de Maquina</dc:title>
  <dc:creator>jonnatan arias garcia</dc:creator>
  <cp:lastModifiedBy>jonnatan arias garcia</cp:lastModifiedBy>
  <cp:revision>39</cp:revision>
  <dcterms:created xsi:type="dcterms:W3CDTF">2024-02-07T18:58:22Z</dcterms:created>
  <dcterms:modified xsi:type="dcterms:W3CDTF">2024-05-07T20:59:19Z</dcterms:modified>
</cp:coreProperties>
</file>